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</p:sldMasterIdLst>
  <p:notesMasterIdLst>
    <p:notesMasterId r:id="rId23"/>
  </p:notesMasterIdLst>
  <p:sldIdLst>
    <p:sldId id="331" r:id="rId5"/>
    <p:sldId id="327" r:id="rId6"/>
    <p:sldId id="332" r:id="rId7"/>
    <p:sldId id="334" r:id="rId8"/>
    <p:sldId id="335" r:id="rId9"/>
    <p:sldId id="336" r:id="rId10"/>
    <p:sldId id="352" r:id="rId11"/>
    <p:sldId id="338" r:id="rId12"/>
    <p:sldId id="339" r:id="rId13"/>
    <p:sldId id="340" r:id="rId14"/>
    <p:sldId id="341" r:id="rId15"/>
    <p:sldId id="342" r:id="rId16"/>
    <p:sldId id="343" r:id="rId17"/>
    <p:sldId id="345" r:id="rId18"/>
    <p:sldId id="344" r:id="rId19"/>
    <p:sldId id="346" r:id="rId20"/>
    <p:sldId id="347" r:id="rId21"/>
    <p:sldId id="351" r:id="rId2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255" userDrawn="1">
          <p15:clr>
            <a:srgbClr val="A4A3A4"/>
          </p15:clr>
        </p15:guide>
        <p15:guide id="3" orient="horz" pos="1139" userDrawn="1">
          <p15:clr>
            <a:srgbClr val="A4A3A4"/>
          </p15:clr>
        </p15:guide>
        <p15:guide id="4" orient="horz" pos="1095" userDrawn="1">
          <p15:clr>
            <a:srgbClr val="A4A3A4"/>
          </p15:clr>
        </p15:guide>
        <p15:guide id="5" orient="horz" pos="4065" userDrawn="1">
          <p15:clr>
            <a:srgbClr val="A4A3A4"/>
          </p15:clr>
        </p15:guide>
        <p15:guide id="6" orient="horz" pos="4201" userDrawn="1">
          <p15:clr>
            <a:srgbClr val="A4A3A4"/>
          </p15:clr>
        </p15:guide>
        <p15:guide id="7" pos="2880" userDrawn="1">
          <p15:clr>
            <a:srgbClr val="A4A3A4"/>
          </p15:clr>
        </p15:guide>
        <p15:guide id="8" pos="476" userDrawn="1">
          <p15:clr>
            <a:srgbClr val="A4A3A4"/>
          </p15:clr>
        </p15:guide>
        <p15:guide id="9" pos="5193" userDrawn="1">
          <p15:clr>
            <a:srgbClr val="A4A3A4"/>
          </p15:clr>
        </p15:guide>
        <p15:guide id="10" pos="54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5997"/>
    <a:srgbClr val="0000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846"/>
    <p:restoredTop sz="94660"/>
  </p:normalViewPr>
  <p:slideViewPr>
    <p:cSldViewPr showGuides="1">
      <p:cViewPr varScale="1">
        <p:scale>
          <a:sx n="114" d="100"/>
          <a:sy n="114" d="100"/>
        </p:scale>
        <p:origin x="1224" y="102"/>
      </p:cViewPr>
      <p:guideLst>
        <p:guide orient="horz" pos="2160"/>
        <p:guide orient="horz" pos="255"/>
        <p:guide orient="horz" pos="1139"/>
        <p:guide orient="horz" pos="1095"/>
        <p:guide orient="horz" pos="4065"/>
        <p:guide orient="horz" pos="4201"/>
        <p:guide pos="2880"/>
        <p:guide pos="476"/>
        <p:guide pos="5193"/>
        <p:guide pos="546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09/12/2024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5226529"/>
            <a:ext cx="3240000" cy="1200000"/>
          </a:xfr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 </a:t>
            </a:r>
            <a:br>
              <a:rPr lang="fr-FR" dirty="0"/>
            </a:br>
            <a:r>
              <a:rPr lang="fr-FR" dirty="0"/>
              <a:t>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1A7C50F-9B06-5065-CBCD-2E7D3B2997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1520" y="112142"/>
            <a:ext cx="5822021" cy="4258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0" y="3128061"/>
            <a:ext cx="8424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4">
            <a:extLst>
              <a:ext uri="{FF2B5EF4-FFF2-40B4-BE49-F238E27FC236}">
                <a16:creationId xmlns:a16="http://schemas.microsoft.com/office/drawing/2014/main" id="{5C125928-0CA5-1A01-C34B-F4D8017B22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504" y="239630"/>
            <a:ext cx="3057081" cy="223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2522624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412776"/>
            <a:ext cx="9144000" cy="5446424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84000"/>
            <a:ext cx="8424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5990" indent="-395990">
              <a:buFont typeface="+mj-lt"/>
              <a:buAutoNum type="arabicPeriod"/>
              <a:defRPr sz="325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107997" indent="-107997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7997" indent="-107997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30370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1200000"/>
            <a:ext cx="8424000" cy="9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2448000"/>
            <a:ext cx="8424000" cy="3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6378000"/>
            <a:ext cx="117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0" y="6378000"/>
            <a:ext cx="5904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6264000" y="6378000"/>
            <a:ext cx="135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>
            <a:extLst>
              <a:ext uri="{FF2B5EF4-FFF2-40B4-BE49-F238E27FC236}">
                <a16:creationId xmlns:a16="http://schemas.microsoft.com/office/drawing/2014/main" id="{7D13DEF6-F7EC-3B21-0A05-2D3F6B8C4D2F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51520" y="112589"/>
            <a:ext cx="1132893" cy="8286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813" r:id="rId6"/>
  </p:sldLayoutIdLst>
  <p:hf hdr="0"/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8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1994" indent="-71999" algn="l" defTabSz="914378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1990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1985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7979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1187624" y="2852936"/>
            <a:ext cx="7254000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435997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Comment demander sa voie d’orientation après la 3</a:t>
            </a:r>
            <a:r>
              <a:rPr lang="fr-FR" sz="28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 ?</a:t>
            </a: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endParaRPr lang="fr-FR" sz="3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i="1" dirty="0">
                <a:solidFill>
                  <a:srgbClr val="435997"/>
                </a:solidFill>
                <a:latin typeface="Marianne" panose="02000000000000000000" pitchFamily="2" charset="0"/>
              </a:rPr>
              <a:t>Dialogue avec le conseil de classe</a:t>
            </a:r>
          </a:p>
          <a:p>
            <a:pPr marL="180000" lvl="1" indent="0">
              <a:buNone/>
            </a:pPr>
            <a:endParaRPr lang="fr-FR" sz="2800" b="1" dirty="0">
              <a:solidFill>
                <a:srgbClr val="435997"/>
              </a:solidFill>
            </a:endParaRPr>
          </a:p>
          <a:p>
            <a:pPr marL="180000" lvl="1" indent="0">
              <a:buNone/>
            </a:pPr>
            <a:endParaRPr lang="fr-FR" sz="3200" b="1" baseline="300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436096" y="142867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6" name="Titre 8"/>
          <p:cNvSpPr txBox="1">
            <a:spLocks/>
          </p:cNvSpPr>
          <p:nvPr/>
        </p:nvSpPr>
        <p:spPr bwMode="gray">
          <a:xfrm>
            <a:off x="532621" y="5479332"/>
            <a:ext cx="8216027" cy="648072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démarche pour choisir son orientation est présentée avec des conseils pour s’informer sur les établissements et les formations envisagées après la 3</a:t>
            </a:r>
            <a:r>
              <a:rPr lang="fr-FR" sz="1400" baseline="300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3086" y="850114"/>
            <a:ext cx="6120914" cy="463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9803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327980" y="241117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887448"/>
            <a:ext cx="7218290" cy="5395428"/>
          </a:xfrm>
          <a:prstGeom prst="rect">
            <a:avLst/>
          </a:prstGeom>
        </p:spPr>
      </p:pic>
      <p:sp>
        <p:nvSpPr>
          <p:cNvPr id="9" name="Titre 8"/>
          <p:cNvSpPr txBox="1">
            <a:spLocks/>
          </p:cNvSpPr>
          <p:nvPr/>
        </p:nvSpPr>
        <p:spPr bwMode="gray">
          <a:xfrm>
            <a:off x="323528" y="3081106"/>
            <a:ext cx="2664296" cy="1008112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bouton + Ajouter un choix ouvre une pop-up qui permet la sélection d’une voie d’orientation.</a:t>
            </a:r>
          </a:p>
          <a:p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6785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508104" y="188640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10" name="Titre 8"/>
          <p:cNvSpPr txBox="1">
            <a:spLocks/>
          </p:cNvSpPr>
          <p:nvPr/>
        </p:nvSpPr>
        <p:spPr bwMode="gray">
          <a:xfrm>
            <a:off x="448274" y="5245994"/>
            <a:ext cx="8681036" cy="936104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d’établissement.</a:t>
            </a:r>
            <a:br>
              <a:rPr lang="fr-FR" sz="140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080448"/>
            <a:ext cx="8718036" cy="3920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9196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" y="1338000"/>
            <a:ext cx="9144000" cy="5076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4983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436096" y="121257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4711" y="783504"/>
            <a:ext cx="6066046" cy="5401524"/>
          </a:xfrm>
          <a:prstGeom prst="rect">
            <a:avLst/>
          </a:prstGeom>
        </p:spPr>
      </p:pic>
      <p:sp>
        <p:nvSpPr>
          <p:cNvPr id="5" name="Titre 8"/>
          <p:cNvSpPr txBox="1">
            <a:spLocks/>
          </p:cNvSpPr>
          <p:nvPr/>
        </p:nvSpPr>
        <p:spPr bwMode="gray">
          <a:xfrm>
            <a:off x="414531" y="3212976"/>
            <a:ext cx="3240360" cy="1008112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validés sont envoyés automatiquement à l’établissement pour le conseil de classe.</a:t>
            </a:r>
          </a:p>
        </p:txBody>
      </p:sp>
    </p:spTree>
    <p:extLst>
      <p:ext uri="{BB962C8B-B14F-4D97-AF65-F5344CB8AC3E}">
        <p14:creationId xmlns:p14="http://schemas.microsoft.com/office/powerpoint/2010/main" val="17695253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629473" y="154235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564882"/>
            <a:ext cx="5194242" cy="57246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83568" y="1700808"/>
            <a:ext cx="2736304" cy="25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avec le récapitulatif des choix validés est transmis à chaque représentant 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</a:p>
        </p:txBody>
      </p:sp>
    </p:spTree>
    <p:extLst>
      <p:ext uri="{BB962C8B-B14F-4D97-AF65-F5344CB8AC3E}">
        <p14:creationId xmlns:p14="http://schemas.microsoft.com/office/powerpoint/2010/main" val="35904464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0" y="1412776"/>
            <a:ext cx="9143999" cy="5004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Voir l’avis du conseil de classe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226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91298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11560" y="5785319"/>
            <a:ext cx="82809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peut voir l’avis du conseil de classe.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277" y="1051354"/>
            <a:ext cx="8175445" cy="4755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5330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601216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521317"/>
            <a:ext cx="4749196" cy="565757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39552" y="2564904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</a:p>
        </p:txBody>
      </p:sp>
    </p:spTree>
    <p:extLst>
      <p:ext uri="{BB962C8B-B14F-4D97-AF65-F5344CB8AC3E}">
        <p14:creationId xmlns:p14="http://schemas.microsoft.com/office/powerpoint/2010/main" val="3052963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1" y="1419622"/>
            <a:ext cx="9143999" cy="5040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Se connecter au service en ligne Orientation</a:t>
            </a: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   smartphones, ordinateurs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853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4554543" y="25693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180316" y="4874677"/>
            <a:ext cx="874845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permet de formuler les choix et de prendre connaissance de l’avis du conseil de classe.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permet de lire ce que le représentant légal a complété.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014" y="1484784"/>
            <a:ext cx="8151055" cy="26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629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162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336264" y="5482935"/>
            <a:ext cx="8388464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 connecter avec mon compte </a:t>
            </a:r>
            <a:r>
              <a:rPr lang="fr-FR" sz="14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, l’identifiant et le mot de passe transmis par le chef d’établissement.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562" y="730239"/>
            <a:ext cx="6931867" cy="4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724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436096" y="180003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6681587" y="3392712"/>
            <a:ext cx="1864825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Accès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aux s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ervices en ligne dans le menu Mes services.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6626228" y="1682261"/>
            <a:ext cx="226625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 Fil des événements indique l’action à faire.</a:t>
            </a:r>
            <a:b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rgbClr val="00006D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417" y="836712"/>
            <a:ext cx="5550525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1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864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756" y="1268760"/>
            <a:ext cx="8352244" cy="468213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017170" y="3609827"/>
            <a:ext cx="5256584" cy="12557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Sur la page d’accueil de Scolarité services choisir Orientation à partir de la date indiquée par le chef d’établissement.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934023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864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4535807" y="614897"/>
            <a:ext cx="3456384" cy="280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calendrier permet de voir toutes les étapes de l’orientation après la 3</a:t>
            </a:r>
            <a:r>
              <a:rPr lang="fr-FR" sz="1400" b="1" baseline="300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 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bouton activé correspond à l’action à faire.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976" y="3981909"/>
            <a:ext cx="4165335" cy="183600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786" y="1073119"/>
            <a:ext cx="3444539" cy="5291787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7325" y="2018358"/>
            <a:ext cx="3905475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7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1" y="1412776"/>
            <a:ext cx="9143999" cy="5040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3200" b="1" baseline="30000" dirty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b="1" i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i="1" dirty="0">
                <a:solidFill>
                  <a:schemeClr val="bg1"/>
                </a:solidFill>
                <a:latin typeface="Marianne" panose="02000000000000000000" pitchFamily="2" charset="0"/>
              </a:rPr>
              <a:t>Dialogue avec le conseil de classe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0248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580112" y="260648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8" name="Titre 8"/>
          <p:cNvSpPr txBox="1">
            <a:spLocks/>
          </p:cNvSpPr>
          <p:nvPr/>
        </p:nvSpPr>
        <p:spPr bwMode="gray">
          <a:xfrm>
            <a:off x="758618" y="1700808"/>
            <a:ext cx="7776864" cy="301749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seul des représentants légaux de l’élève peut faire la saisie des choix d’orientation.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pourra voir l’avis du conseil de classe sur les voies d’orientation choisies.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les responsables légaux peuvent s’adresser au chef d’établissement.</a:t>
            </a:r>
          </a:p>
        </p:txBody>
      </p:sp>
    </p:spTree>
    <p:extLst>
      <p:ext uri="{BB962C8B-B14F-4D97-AF65-F5344CB8AC3E}">
        <p14:creationId xmlns:p14="http://schemas.microsoft.com/office/powerpoint/2010/main" val="522900264"/>
      </p:ext>
    </p:extLst>
  </p:cSld>
  <p:clrMapOvr>
    <a:masterClrMapping/>
  </p:clrMapOvr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1BCC4C50187D4683BA652F74F6DBDD" ma:contentTypeVersion="1" ma:contentTypeDescription="Crée un document." ma:contentTypeScope="" ma:versionID="a3018e4aaa0a5a7008ca94df97e96ae8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9E65780-3312-4505-9D55-7FD0C90573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4B279A5-87A2-445D-95C3-916EB9C5F0E3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459</TotalTime>
  <Words>530</Words>
  <Application>Microsoft Office PowerPoint</Application>
  <PresentationFormat>Affichage à l'écran (4:3)</PresentationFormat>
  <Paragraphs>110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1" baseType="lpstr">
      <vt:lpstr>Arial</vt:lpstr>
      <vt:lpstr>Marianne</vt:lpstr>
      <vt:lpstr>MINISTÈRIEL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admin</cp:lastModifiedBy>
  <cp:revision>49</cp:revision>
  <dcterms:created xsi:type="dcterms:W3CDTF">2020-03-05T15:21:24Z</dcterms:created>
  <dcterms:modified xsi:type="dcterms:W3CDTF">2024-12-09T07:44:43Z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0x0101004C1BCC4C50187D4683BA652F74F6DBDD</vt:lpwstr>
  </property>
</Properties>
</file>